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6600"/>
    <a:srgbClr val="CC0099"/>
    <a:srgbClr val="0033CC"/>
    <a:srgbClr val="008000"/>
    <a:srgbClr val="D60093"/>
    <a:srgbClr val="0000CC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2C8A-D95F-4D2C-A8CE-83802383FF4D}" type="datetimeFigureOut">
              <a:rPr lang="en-US" smtClean="0"/>
              <a:pPr/>
              <a:t>7/24/2020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A6DF-EBA9-4CAB-9DF2-27ABDCC1D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2C8A-D95F-4D2C-A8CE-83802383FF4D}" type="datetimeFigureOut">
              <a:rPr lang="en-US" smtClean="0"/>
              <a:pPr/>
              <a:t>7/24/2020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A6DF-EBA9-4CAB-9DF2-27ABDCC1D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2C8A-D95F-4D2C-A8CE-83802383FF4D}" type="datetimeFigureOut">
              <a:rPr lang="en-US" smtClean="0"/>
              <a:pPr/>
              <a:t>7/24/2020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A6DF-EBA9-4CAB-9DF2-27ABDCC1D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2C8A-D95F-4D2C-A8CE-83802383FF4D}" type="datetimeFigureOut">
              <a:rPr lang="en-US" smtClean="0"/>
              <a:pPr/>
              <a:t>7/24/2020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A6DF-EBA9-4CAB-9DF2-27ABDCC1D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2C8A-D95F-4D2C-A8CE-83802383FF4D}" type="datetimeFigureOut">
              <a:rPr lang="en-US" smtClean="0"/>
              <a:pPr/>
              <a:t>7/24/2020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A6DF-EBA9-4CAB-9DF2-27ABDCC1D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2C8A-D95F-4D2C-A8CE-83802383FF4D}" type="datetimeFigureOut">
              <a:rPr lang="en-US" smtClean="0"/>
              <a:pPr/>
              <a:t>7/24/2020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A6DF-EBA9-4CAB-9DF2-27ABDCC1D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2C8A-D95F-4D2C-A8CE-83802383FF4D}" type="datetimeFigureOut">
              <a:rPr lang="en-US" smtClean="0"/>
              <a:pPr/>
              <a:t>7/24/2020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A6DF-EBA9-4CAB-9DF2-27ABDCC1D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2C8A-D95F-4D2C-A8CE-83802383FF4D}" type="datetimeFigureOut">
              <a:rPr lang="en-US" smtClean="0"/>
              <a:pPr/>
              <a:t>7/24/2020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A6DF-EBA9-4CAB-9DF2-27ABDCC1D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2C8A-D95F-4D2C-A8CE-83802383FF4D}" type="datetimeFigureOut">
              <a:rPr lang="en-US" smtClean="0"/>
              <a:pPr/>
              <a:t>7/24/2020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A6DF-EBA9-4CAB-9DF2-27ABDCC1D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2C8A-D95F-4D2C-A8CE-83802383FF4D}" type="datetimeFigureOut">
              <a:rPr lang="en-US" smtClean="0"/>
              <a:pPr/>
              <a:t>7/24/2020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A6DF-EBA9-4CAB-9DF2-27ABDCC1D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72C8A-D95F-4D2C-A8CE-83802383FF4D}" type="datetimeFigureOut">
              <a:rPr lang="en-US" smtClean="0"/>
              <a:pPr/>
              <a:t>7/24/2020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FA6DF-EBA9-4CAB-9DF2-27ABDCC1D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72C8A-D95F-4D2C-A8CE-83802383FF4D}" type="datetimeFigureOut">
              <a:rPr lang="en-US" smtClean="0"/>
              <a:pPr/>
              <a:t>7/24/2020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FA6DF-EBA9-4CAB-9DF2-27ABDCC1D0E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B0F0"/>
                </a:solidFill>
                <a:latin typeface="Franklin Gothic Demi" pitchFamily="34" charset="0"/>
              </a:rPr>
              <a:t>Chapter 4 </a:t>
            </a:r>
            <a:br>
              <a:rPr lang="en-US" sz="3200" b="1" dirty="0">
                <a:solidFill>
                  <a:srgbClr val="00B0F0"/>
                </a:solidFill>
                <a:latin typeface="Franklin Gothic Demi" pitchFamily="34" charset="0"/>
              </a:rPr>
            </a:br>
            <a:r>
              <a:rPr lang="en-US" sz="3200" b="1" dirty="0">
                <a:solidFill>
                  <a:srgbClr val="00B0F0"/>
                </a:solidFill>
                <a:latin typeface="Franklin Gothic Demi" pitchFamily="34" charset="0"/>
              </a:rPr>
              <a:t>Quadratic Equations </a:t>
            </a:r>
            <a:endParaRPr lang="en-IN" sz="3200" b="1" dirty="0">
              <a:solidFill>
                <a:srgbClr val="00B0F0"/>
              </a:solidFill>
              <a:latin typeface="Franklin Gothic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2214554"/>
            <a:ext cx="7704000" cy="32400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rgbClr val="C00000"/>
                </a:solidFill>
              </a:rPr>
              <a:t>This Presentation Contains the following Topics : </a:t>
            </a:r>
          </a:p>
          <a:p>
            <a:pPr algn="l"/>
            <a:endParaRPr lang="en-US" sz="2800" dirty="0">
              <a:solidFill>
                <a:srgbClr val="C00000"/>
              </a:solidFill>
            </a:endParaRPr>
          </a:p>
          <a:p>
            <a:pPr algn="l">
              <a:buFont typeface="Wingdings" pitchFamily="2" charset="2"/>
              <a:buChar char="Ø"/>
            </a:pPr>
            <a:r>
              <a:rPr lang="en-US" sz="2800" dirty="0">
                <a:solidFill>
                  <a:srgbClr val="C00000"/>
                </a:solidFill>
                <a:latin typeface="Arial Rounded MT Bold" pitchFamily="34" charset="0"/>
              </a:rPr>
              <a:t> Introduction </a:t>
            </a:r>
          </a:p>
          <a:p>
            <a:pPr algn="l">
              <a:buFont typeface="Wingdings" pitchFamily="2" charset="2"/>
              <a:buChar char="Ø"/>
            </a:pPr>
            <a:r>
              <a:rPr lang="en-US" sz="2800" dirty="0">
                <a:solidFill>
                  <a:srgbClr val="C00000"/>
                </a:solidFill>
                <a:latin typeface="Arial Rounded MT Bold" pitchFamily="34" charset="0"/>
              </a:rPr>
              <a:t> Methods of Solving Quadratic Equations </a:t>
            </a:r>
          </a:p>
          <a:p>
            <a:pPr algn="l">
              <a:buFont typeface="Wingdings" pitchFamily="2" charset="2"/>
              <a:buChar char="Ø"/>
            </a:pPr>
            <a:r>
              <a:rPr lang="en-US" sz="2800" dirty="0">
                <a:solidFill>
                  <a:srgbClr val="C00000"/>
                </a:solidFill>
                <a:latin typeface="Arial Rounded MT Bold" pitchFamily="34" charset="0"/>
              </a:rPr>
              <a:t> Nature of Roots </a:t>
            </a:r>
            <a:endParaRPr lang="en-IN" sz="2800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88920"/>
            <a:ext cx="8640000" cy="6192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b="1" u="sng" dirty="0">
                <a:solidFill>
                  <a:srgbClr val="FF0000"/>
                </a:solidFill>
              </a:rPr>
              <a:t>Quadratic Equations</a:t>
            </a:r>
            <a:r>
              <a:rPr lang="en-US" sz="2800" b="1" dirty="0">
                <a:solidFill>
                  <a:srgbClr val="FF0000"/>
                </a:solidFill>
              </a:rPr>
              <a:t>:-</a:t>
            </a:r>
            <a:r>
              <a:rPr lang="en-US" sz="2400" dirty="0">
                <a:solidFill>
                  <a:srgbClr val="008000"/>
                </a:solidFill>
              </a:rPr>
              <a:t> Any equation of the form p(x) = 0 , where p(x) is a quadratic polynomial (polynomial of degree 2 ) is a quadratic equation. The standard  form of the quadratic equation is  ax</a:t>
            </a:r>
            <a:r>
              <a:rPr lang="en-US" sz="2400" baseline="30000" dirty="0">
                <a:solidFill>
                  <a:srgbClr val="008000"/>
                </a:solidFill>
              </a:rPr>
              <a:t>2 </a:t>
            </a:r>
            <a:r>
              <a:rPr lang="en-US" sz="2400" dirty="0">
                <a:solidFill>
                  <a:srgbClr val="008000"/>
                </a:solidFill>
              </a:rPr>
              <a:t> + </a:t>
            </a:r>
            <a:r>
              <a:rPr lang="en-US" sz="2400" dirty="0" err="1">
                <a:solidFill>
                  <a:srgbClr val="008000"/>
                </a:solidFill>
              </a:rPr>
              <a:t>bx</a:t>
            </a:r>
            <a:r>
              <a:rPr lang="en-US" sz="2400" dirty="0">
                <a:solidFill>
                  <a:srgbClr val="008000"/>
                </a:solidFill>
              </a:rPr>
              <a:t> + c = 0, where </a:t>
            </a:r>
            <a:r>
              <a:rPr lang="en-US" sz="2400" dirty="0" err="1">
                <a:solidFill>
                  <a:srgbClr val="008000"/>
                </a:solidFill>
              </a:rPr>
              <a:t>a,b</a:t>
            </a:r>
            <a:r>
              <a:rPr lang="en-US" sz="2400" dirty="0">
                <a:solidFill>
                  <a:srgbClr val="008000"/>
                </a:solidFill>
              </a:rPr>
              <a:t>, and c are real numbers, and a ≠ 0. We should write the terms of p(x) in descending order of their degree. </a:t>
            </a:r>
          </a:p>
          <a:p>
            <a:pPr algn="just">
              <a:buNone/>
            </a:pPr>
            <a:r>
              <a:rPr lang="en-US" sz="2400" dirty="0">
                <a:solidFill>
                  <a:srgbClr val="008000"/>
                </a:solidFill>
              </a:rPr>
              <a:t>	</a:t>
            </a:r>
            <a:r>
              <a:rPr lang="en-US" sz="2400" dirty="0" err="1">
                <a:solidFill>
                  <a:srgbClr val="008000"/>
                </a:solidFill>
              </a:rPr>
              <a:t>Eg</a:t>
            </a:r>
            <a:r>
              <a:rPr lang="en-US" sz="2400" dirty="0">
                <a:solidFill>
                  <a:srgbClr val="008000"/>
                </a:solidFill>
              </a:rPr>
              <a:t>.  x</a:t>
            </a:r>
            <a:r>
              <a:rPr lang="en-US" sz="2400" baseline="30000" dirty="0">
                <a:solidFill>
                  <a:srgbClr val="008000"/>
                </a:solidFill>
              </a:rPr>
              <a:t>2 </a:t>
            </a:r>
            <a:r>
              <a:rPr lang="en-US" sz="2400" dirty="0">
                <a:solidFill>
                  <a:srgbClr val="008000"/>
                </a:solidFill>
              </a:rPr>
              <a:t> -5x + 6 = 0 is a quadratic equation.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</a:rPr>
              <a:t>	Other forms of quadratic equations are : 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400" dirty="0">
                <a:solidFill>
                  <a:srgbClr val="008000"/>
                </a:solidFill>
              </a:rPr>
              <a:t>When b = 0 , c ≠ 0, then the quadratic equation is of the form   ax</a:t>
            </a:r>
            <a:r>
              <a:rPr lang="en-US" sz="2400" baseline="30000" dirty="0">
                <a:solidFill>
                  <a:srgbClr val="008000"/>
                </a:solidFill>
              </a:rPr>
              <a:t>2 </a:t>
            </a:r>
            <a:r>
              <a:rPr lang="en-US" sz="2400" dirty="0">
                <a:solidFill>
                  <a:srgbClr val="008000"/>
                </a:solidFill>
              </a:rPr>
              <a:t> +c = 0. </a:t>
            </a:r>
            <a:r>
              <a:rPr lang="en-US" sz="2400" dirty="0" err="1">
                <a:solidFill>
                  <a:srgbClr val="008000"/>
                </a:solidFill>
              </a:rPr>
              <a:t>eg</a:t>
            </a:r>
            <a:r>
              <a:rPr lang="en-US" sz="2400" dirty="0">
                <a:solidFill>
                  <a:srgbClr val="008000"/>
                </a:solidFill>
              </a:rPr>
              <a:t>. 2x</a:t>
            </a:r>
            <a:r>
              <a:rPr lang="en-US" sz="2400" baseline="30000" dirty="0">
                <a:solidFill>
                  <a:srgbClr val="008000"/>
                </a:solidFill>
              </a:rPr>
              <a:t>2</a:t>
            </a:r>
            <a:r>
              <a:rPr lang="en-US" sz="2400" dirty="0">
                <a:solidFill>
                  <a:srgbClr val="008000"/>
                </a:solidFill>
              </a:rPr>
              <a:t> -6 = 0. 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400" dirty="0">
                <a:solidFill>
                  <a:srgbClr val="008000"/>
                </a:solidFill>
              </a:rPr>
              <a:t>When b ≠ 0 , c = 0, then the quadratic equation is of the form ax</a:t>
            </a:r>
            <a:r>
              <a:rPr lang="en-US" sz="2400" baseline="30000" dirty="0">
                <a:solidFill>
                  <a:srgbClr val="008000"/>
                </a:solidFill>
              </a:rPr>
              <a:t>2</a:t>
            </a:r>
            <a:r>
              <a:rPr lang="en-US" sz="2400" dirty="0">
                <a:solidFill>
                  <a:srgbClr val="008000"/>
                </a:solidFill>
              </a:rPr>
              <a:t> + </a:t>
            </a:r>
            <a:r>
              <a:rPr lang="en-US" sz="2400" dirty="0" err="1">
                <a:solidFill>
                  <a:srgbClr val="008000"/>
                </a:solidFill>
              </a:rPr>
              <a:t>bx</a:t>
            </a:r>
            <a:r>
              <a:rPr lang="en-US" sz="2400" dirty="0">
                <a:solidFill>
                  <a:srgbClr val="008000"/>
                </a:solidFill>
              </a:rPr>
              <a:t> = 0. </a:t>
            </a:r>
            <a:r>
              <a:rPr lang="en-US" sz="2400" dirty="0" err="1">
                <a:solidFill>
                  <a:srgbClr val="008000"/>
                </a:solidFill>
              </a:rPr>
              <a:t>eg</a:t>
            </a:r>
            <a:r>
              <a:rPr lang="en-US" sz="2400" dirty="0">
                <a:solidFill>
                  <a:srgbClr val="008000"/>
                </a:solidFill>
              </a:rPr>
              <a:t>. </a:t>
            </a:r>
            <a:r>
              <a:rPr lang="en-US" sz="2400">
                <a:solidFill>
                  <a:srgbClr val="008000"/>
                </a:solidFill>
              </a:rPr>
              <a:t>3x</a:t>
            </a:r>
            <a:r>
              <a:rPr lang="en-US" sz="2400" baseline="30000">
                <a:solidFill>
                  <a:srgbClr val="008000"/>
                </a:solidFill>
              </a:rPr>
              <a:t>2</a:t>
            </a:r>
            <a:r>
              <a:rPr lang="en-US" sz="2400">
                <a:solidFill>
                  <a:srgbClr val="008000"/>
                </a:solidFill>
              </a:rPr>
              <a:t> + 5x </a:t>
            </a:r>
            <a:r>
              <a:rPr lang="en-US" sz="2400" dirty="0">
                <a:solidFill>
                  <a:srgbClr val="008000"/>
                </a:solidFill>
              </a:rPr>
              <a:t>= 0 </a:t>
            </a:r>
            <a:r>
              <a:rPr lang="en-US" sz="2400">
                <a:solidFill>
                  <a:srgbClr val="008000"/>
                </a:solidFill>
              </a:rPr>
              <a:t>. </a:t>
            </a:r>
            <a:endParaRPr lang="en-US" sz="2400" dirty="0">
              <a:solidFill>
                <a:srgbClr val="008000"/>
              </a:solidFill>
            </a:endParaRPr>
          </a:p>
          <a:p>
            <a:pPr marL="514350" indent="-514350">
              <a:buFont typeface="+mj-lt"/>
              <a:buAutoNum type="romanLcPeriod"/>
            </a:pPr>
            <a:r>
              <a:rPr lang="en-US" sz="2400" dirty="0">
                <a:solidFill>
                  <a:srgbClr val="008000"/>
                </a:solidFill>
              </a:rPr>
              <a:t>When b = 0, c = 0, then the quadratic equation is of the form  ax</a:t>
            </a:r>
            <a:r>
              <a:rPr lang="en-US" sz="2400" baseline="30000" dirty="0">
                <a:solidFill>
                  <a:srgbClr val="008000"/>
                </a:solidFill>
              </a:rPr>
              <a:t>2 </a:t>
            </a:r>
            <a:r>
              <a:rPr lang="en-US" sz="2400" dirty="0">
                <a:solidFill>
                  <a:srgbClr val="008000"/>
                </a:solidFill>
              </a:rPr>
              <a:t> = 0. </a:t>
            </a:r>
            <a:r>
              <a:rPr lang="en-US" sz="2400" dirty="0" err="1">
                <a:solidFill>
                  <a:srgbClr val="008000"/>
                </a:solidFill>
              </a:rPr>
              <a:t>eg</a:t>
            </a:r>
            <a:r>
              <a:rPr lang="en-US" sz="2400" dirty="0">
                <a:solidFill>
                  <a:srgbClr val="008000"/>
                </a:solidFill>
              </a:rPr>
              <a:t>. x</a:t>
            </a:r>
            <a:r>
              <a:rPr lang="en-US" sz="2400" baseline="30000" dirty="0">
                <a:solidFill>
                  <a:srgbClr val="008000"/>
                </a:solidFill>
              </a:rPr>
              <a:t>2</a:t>
            </a:r>
            <a:r>
              <a:rPr lang="en-US" sz="2400" dirty="0">
                <a:solidFill>
                  <a:srgbClr val="008000"/>
                </a:solidFill>
              </a:rPr>
              <a:t> =0</a:t>
            </a:r>
          </a:p>
          <a:p>
            <a:pPr marL="514350" indent="-514350">
              <a:buNone/>
            </a:pPr>
            <a:r>
              <a:rPr lang="en-US" sz="2400" baseline="30000" dirty="0"/>
              <a:t> </a:t>
            </a:r>
            <a:r>
              <a:rPr lang="en-US" sz="2400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214289"/>
            <a:ext cx="8712000" cy="5040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2800" b="1" dirty="0">
                <a:solidFill>
                  <a:srgbClr val="FF0000"/>
                </a:solidFill>
              </a:rPr>
              <a:t>Methods of Finding  Solution of Quadratic Equation </a:t>
            </a:r>
          </a:p>
          <a:p>
            <a:pPr algn="ctr">
              <a:buNone/>
            </a:pPr>
            <a:endParaRPr lang="en-IN" sz="2800" b="1" dirty="0"/>
          </a:p>
          <a:p>
            <a:pPr>
              <a:buNone/>
            </a:pPr>
            <a:r>
              <a:rPr lang="en-US" sz="2400" dirty="0"/>
              <a:t> 	</a:t>
            </a:r>
            <a:r>
              <a:rPr lang="en-US" sz="2400" dirty="0">
                <a:solidFill>
                  <a:srgbClr val="D60093"/>
                </a:solidFill>
              </a:rPr>
              <a:t>Solution of quadratic equation  means to find the roots of a quadratic equation. As the quadratic equation is a polynomial of degree 2, so it have two roots.  </a:t>
            </a:r>
          </a:p>
          <a:p>
            <a:pPr>
              <a:buNone/>
            </a:pPr>
            <a:r>
              <a:rPr lang="en-US" sz="2400" dirty="0">
                <a:solidFill>
                  <a:srgbClr val="D60093"/>
                </a:solidFill>
              </a:rPr>
              <a:t>	There are three methods of finding the roots or solution of quadratic equation these are : </a:t>
            </a:r>
          </a:p>
          <a:p>
            <a:pPr>
              <a:buNone/>
            </a:pPr>
            <a:endParaRPr lang="en-US" sz="2400" dirty="0">
              <a:solidFill>
                <a:srgbClr val="D60093"/>
              </a:solidFill>
            </a:endParaRPr>
          </a:p>
          <a:p>
            <a:pPr>
              <a:buNone/>
            </a:pPr>
            <a:r>
              <a:rPr lang="en-US" sz="2400" i="1" dirty="0">
                <a:solidFill>
                  <a:srgbClr val="D60093"/>
                </a:solidFill>
              </a:rPr>
              <a:t>	(</a:t>
            </a:r>
            <a:r>
              <a:rPr lang="en-US" sz="2400" i="1" dirty="0" err="1">
                <a:solidFill>
                  <a:srgbClr val="D60093"/>
                </a:solidFill>
              </a:rPr>
              <a:t>i</a:t>
            </a:r>
            <a:r>
              <a:rPr lang="en-US" sz="2400" i="1" dirty="0">
                <a:solidFill>
                  <a:srgbClr val="D60093"/>
                </a:solidFill>
              </a:rPr>
              <a:t>) </a:t>
            </a:r>
            <a:r>
              <a:rPr lang="en-US" sz="2400" i="1" dirty="0" err="1">
                <a:solidFill>
                  <a:srgbClr val="D60093"/>
                </a:solidFill>
              </a:rPr>
              <a:t>Fectorisation</a:t>
            </a:r>
            <a:r>
              <a:rPr lang="en-US" sz="2400" i="1" dirty="0">
                <a:solidFill>
                  <a:srgbClr val="D60093"/>
                </a:solidFill>
              </a:rPr>
              <a:t> Method </a:t>
            </a:r>
          </a:p>
          <a:p>
            <a:pPr>
              <a:buNone/>
            </a:pPr>
            <a:r>
              <a:rPr lang="en-US" sz="2400" i="1" dirty="0">
                <a:solidFill>
                  <a:srgbClr val="D60093"/>
                </a:solidFill>
              </a:rPr>
              <a:t>	(ii) Method  of Completing The Square.</a:t>
            </a:r>
          </a:p>
          <a:p>
            <a:pPr>
              <a:buNone/>
            </a:pPr>
            <a:r>
              <a:rPr lang="en-US" sz="2400" i="1" dirty="0">
                <a:solidFill>
                  <a:srgbClr val="D60093"/>
                </a:solidFill>
              </a:rPr>
              <a:t>	(iii) Quadratic Formulae. </a:t>
            </a:r>
          </a:p>
          <a:p>
            <a:pPr>
              <a:buNone/>
            </a:pPr>
            <a:r>
              <a:rPr lang="en-US" sz="2400" dirty="0"/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718" y="142852"/>
            <a:ext cx="8712000" cy="65880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2400" b="1" dirty="0">
                <a:solidFill>
                  <a:srgbClr val="FF0066"/>
                </a:solidFill>
                <a:latin typeface="Century Schoolbook" pitchFamily="18" charset="0"/>
              </a:rPr>
              <a:t>Solution Of Quadratic Equation by </a:t>
            </a:r>
            <a:r>
              <a:rPr lang="en-US" sz="2400" b="1" dirty="0" err="1">
                <a:solidFill>
                  <a:srgbClr val="FF0066"/>
                </a:solidFill>
                <a:latin typeface="Century Schoolbook" pitchFamily="18" charset="0"/>
              </a:rPr>
              <a:t>Factorisation</a:t>
            </a:r>
            <a:r>
              <a:rPr lang="en-US" sz="2400" b="1" dirty="0">
                <a:solidFill>
                  <a:srgbClr val="FF0066"/>
                </a:solidFill>
                <a:latin typeface="Century Schoolbook" pitchFamily="18" charset="0"/>
              </a:rPr>
              <a:t> Method</a:t>
            </a:r>
          </a:p>
          <a:p>
            <a:pPr algn="ctr">
              <a:buNone/>
            </a:pPr>
            <a:endParaRPr lang="en-US" sz="2400" b="1" dirty="0">
              <a:latin typeface="Century Schoolbook" pitchFamily="18" charset="0"/>
            </a:endParaRP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>
                <a:solidFill>
                  <a:srgbClr val="008000"/>
                </a:solidFill>
              </a:rPr>
              <a:t>In this method we </a:t>
            </a:r>
            <a:r>
              <a:rPr lang="en-US" sz="2400" dirty="0" err="1">
                <a:solidFill>
                  <a:srgbClr val="008000"/>
                </a:solidFill>
              </a:rPr>
              <a:t>factorise</a:t>
            </a:r>
            <a:r>
              <a:rPr lang="en-US" sz="2400" dirty="0">
                <a:solidFill>
                  <a:srgbClr val="008000"/>
                </a:solidFill>
              </a:rPr>
              <a:t> the quadratic equation by splitting the middle term and then find the values of x.  </a:t>
            </a:r>
          </a:p>
          <a:p>
            <a:pPr>
              <a:buNone/>
            </a:pPr>
            <a:r>
              <a:rPr lang="en-US" sz="2400" b="1" i="1" dirty="0">
                <a:solidFill>
                  <a:srgbClr val="FF0066"/>
                </a:solidFill>
              </a:rPr>
              <a:t>Working Rule </a:t>
            </a:r>
            <a:r>
              <a:rPr lang="en-US" sz="2400" dirty="0">
                <a:solidFill>
                  <a:srgbClr val="FF0066"/>
                </a:solidFill>
              </a:rPr>
              <a:t>: </a:t>
            </a:r>
            <a:r>
              <a:rPr lang="en-US" sz="2400" dirty="0">
                <a:solidFill>
                  <a:srgbClr val="0000CC"/>
                </a:solidFill>
              </a:rPr>
              <a:t>Let us consider  the standard form of quadratic equation :             ax</a:t>
            </a:r>
            <a:r>
              <a:rPr lang="en-US" sz="2400" baseline="30000" dirty="0">
                <a:solidFill>
                  <a:srgbClr val="0000CC"/>
                </a:solidFill>
              </a:rPr>
              <a:t>2 </a:t>
            </a:r>
            <a:r>
              <a:rPr lang="en-US" sz="2400" dirty="0">
                <a:solidFill>
                  <a:srgbClr val="0000CC"/>
                </a:solidFill>
              </a:rPr>
              <a:t> + </a:t>
            </a:r>
            <a:r>
              <a:rPr lang="en-US" sz="2400" dirty="0" err="1">
                <a:solidFill>
                  <a:srgbClr val="0000CC"/>
                </a:solidFill>
              </a:rPr>
              <a:t>bx</a:t>
            </a:r>
            <a:r>
              <a:rPr lang="en-US" sz="2400" dirty="0">
                <a:solidFill>
                  <a:srgbClr val="0000CC"/>
                </a:solidFill>
              </a:rPr>
              <a:t> + c = 0, where a ≠ 0. Then follow these steps: </a:t>
            </a:r>
          </a:p>
          <a:p>
            <a:pPr>
              <a:buNone/>
            </a:pPr>
            <a:r>
              <a:rPr lang="en-US" sz="2400" b="1" i="1" dirty="0">
                <a:solidFill>
                  <a:srgbClr val="FF0000"/>
                </a:solidFill>
              </a:rPr>
              <a:t>Step 1 :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0000CC"/>
                </a:solidFill>
              </a:rPr>
              <a:t>Multiply </a:t>
            </a:r>
            <a:r>
              <a:rPr lang="en-US" sz="2400" b="1" dirty="0">
                <a:solidFill>
                  <a:srgbClr val="0000CC"/>
                </a:solidFill>
              </a:rPr>
              <a:t>‘a’</a:t>
            </a:r>
            <a:r>
              <a:rPr lang="en-US" sz="2400" dirty="0">
                <a:solidFill>
                  <a:srgbClr val="0000CC"/>
                </a:solidFill>
              </a:rPr>
              <a:t> and </a:t>
            </a:r>
            <a:r>
              <a:rPr lang="en-US" sz="2400" b="1" dirty="0">
                <a:solidFill>
                  <a:srgbClr val="0000CC"/>
                </a:solidFill>
              </a:rPr>
              <a:t>‘c’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dirty="0" err="1">
                <a:solidFill>
                  <a:srgbClr val="0000CC"/>
                </a:solidFill>
              </a:rPr>
              <a:t>i,.e</a:t>
            </a:r>
            <a:r>
              <a:rPr lang="en-US" sz="2400" dirty="0">
                <a:solidFill>
                  <a:srgbClr val="0000CC"/>
                </a:solidFill>
              </a:rPr>
              <a:t> find ac , and then prime </a:t>
            </a:r>
            <a:r>
              <a:rPr lang="en-US" sz="2400" dirty="0" err="1">
                <a:solidFill>
                  <a:srgbClr val="0000CC"/>
                </a:solidFill>
              </a:rPr>
              <a:t>factorise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b="1" dirty="0">
                <a:solidFill>
                  <a:srgbClr val="0000CC"/>
                </a:solidFill>
              </a:rPr>
              <a:t>‘</a:t>
            </a:r>
            <a:r>
              <a:rPr lang="en-US" sz="2400" b="1" dirty="0" err="1">
                <a:solidFill>
                  <a:srgbClr val="0000CC"/>
                </a:solidFill>
              </a:rPr>
              <a:t>a.c</a:t>
            </a:r>
            <a:r>
              <a:rPr lang="en-US" sz="2400" b="1" dirty="0">
                <a:solidFill>
                  <a:srgbClr val="0000CC"/>
                </a:solidFill>
              </a:rPr>
              <a:t>’</a:t>
            </a:r>
            <a:r>
              <a:rPr lang="en-US" sz="2400" dirty="0">
                <a:solidFill>
                  <a:srgbClr val="0000CC"/>
                </a:solidFill>
              </a:rPr>
              <a:t> . Let say </a:t>
            </a:r>
            <a:r>
              <a:rPr lang="en-US" sz="2400" b="1" dirty="0">
                <a:solidFill>
                  <a:srgbClr val="0000CC"/>
                </a:solidFill>
              </a:rPr>
              <a:t>m</a:t>
            </a:r>
            <a:r>
              <a:rPr lang="en-US" sz="2400" dirty="0">
                <a:solidFill>
                  <a:srgbClr val="0000CC"/>
                </a:solidFill>
              </a:rPr>
              <a:t> and </a:t>
            </a:r>
            <a:r>
              <a:rPr lang="en-US" sz="2400" b="1" dirty="0">
                <a:solidFill>
                  <a:srgbClr val="0000CC"/>
                </a:solidFill>
              </a:rPr>
              <a:t>n</a:t>
            </a:r>
            <a:r>
              <a:rPr lang="en-US" sz="2400" dirty="0">
                <a:solidFill>
                  <a:srgbClr val="0000CC"/>
                </a:solidFill>
              </a:rPr>
              <a:t> are two factors of </a:t>
            </a:r>
            <a:r>
              <a:rPr lang="en-US" sz="2400" b="1" dirty="0" err="1">
                <a:solidFill>
                  <a:srgbClr val="0000CC"/>
                </a:solidFill>
              </a:rPr>
              <a:t>a.c</a:t>
            </a:r>
            <a:r>
              <a:rPr lang="en-US" sz="2400" b="1" dirty="0">
                <a:solidFill>
                  <a:srgbClr val="0000CC"/>
                </a:solidFill>
              </a:rPr>
              <a:t>.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</a:p>
          <a:p>
            <a:pPr>
              <a:buNone/>
            </a:pPr>
            <a:r>
              <a:rPr lang="en-US" sz="2400" b="1" i="1" dirty="0">
                <a:solidFill>
                  <a:srgbClr val="FF0066"/>
                </a:solidFill>
              </a:rPr>
              <a:t>Step 2 :</a:t>
            </a:r>
            <a:r>
              <a:rPr lang="en-US" sz="2400" dirty="0">
                <a:solidFill>
                  <a:srgbClr val="FF0066"/>
                </a:solidFill>
              </a:rPr>
              <a:t> </a:t>
            </a:r>
            <a:r>
              <a:rPr lang="en-US" sz="2400" dirty="0">
                <a:solidFill>
                  <a:srgbClr val="0000CC"/>
                </a:solidFill>
              </a:rPr>
              <a:t>Split the middle term </a:t>
            </a:r>
            <a:r>
              <a:rPr lang="en-US" sz="2400" dirty="0" err="1">
                <a:solidFill>
                  <a:srgbClr val="0000CC"/>
                </a:solidFill>
              </a:rPr>
              <a:t>i.e</a:t>
            </a:r>
            <a:r>
              <a:rPr lang="en-US" sz="2400" dirty="0">
                <a:solidFill>
                  <a:srgbClr val="0000CC"/>
                </a:solidFill>
              </a:rPr>
              <a:t> </a:t>
            </a:r>
            <a:r>
              <a:rPr lang="en-US" sz="2400" b="1" dirty="0">
                <a:solidFill>
                  <a:srgbClr val="0000CC"/>
                </a:solidFill>
              </a:rPr>
              <a:t>‘b’</a:t>
            </a:r>
            <a:r>
              <a:rPr lang="en-US" sz="2400" dirty="0">
                <a:solidFill>
                  <a:srgbClr val="0000CC"/>
                </a:solidFill>
              </a:rPr>
              <a:t> in terms of </a:t>
            </a:r>
            <a:r>
              <a:rPr lang="en-US" sz="2400" b="1" dirty="0">
                <a:solidFill>
                  <a:srgbClr val="0000CC"/>
                </a:solidFill>
              </a:rPr>
              <a:t>m</a:t>
            </a:r>
            <a:r>
              <a:rPr lang="en-US" sz="2400" dirty="0">
                <a:solidFill>
                  <a:srgbClr val="0000CC"/>
                </a:solidFill>
              </a:rPr>
              <a:t> and </a:t>
            </a:r>
            <a:r>
              <a:rPr lang="en-US" sz="2400" b="1" dirty="0">
                <a:solidFill>
                  <a:srgbClr val="0000CC"/>
                </a:solidFill>
              </a:rPr>
              <a:t>n</a:t>
            </a:r>
            <a:r>
              <a:rPr lang="en-US" sz="2400" dirty="0">
                <a:solidFill>
                  <a:srgbClr val="0000CC"/>
                </a:solidFill>
              </a:rPr>
              <a:t> such that there sum or difference is equal to </a:t>
            </a:r>
            <a:r>
              <a:rPr lang="en-US" sz="2400" b="1" dirty="0" err="1">
                <a:solidFill>
                  <a:srgbClr val="0000CC"/>
                </a:solidFill>
              </a:rPr>
              <a:t>a.c</a:t>
            </a:r>
            <a:r>
              <a:rPr lang="en-US" sz="2400" b="1" dirty="0">
                <a:solidFill>
                  <a:srgbClr val="0000CC"/>
                </a:solidFill>
              </a:rPr>
              <a:t>.</a:t>
            </a:r>
            <a:r>
              <a:rPr lang="en-US" sz="2400" dirty="0">
                <a:solidFill>
                  <a:srgbClr val="0000CC"/>
                </a:solidFill>
              </a:rPr>
              <a:t> For sum or difference we have to check the sign of </a:t>
            </a:r>
            <a:r>
              <a:rPr lang="en-US" sz="2400" b="1" dirty="0">
                <a:solidFill>
                  <a:srgbClr val="0000CC"/>
                </a:solidFill>
              </a:rPr>
              <a:t>c</a:t>
            </a:r>
            <a:r>
              <a:rPr lang="en-US" sz="2400" dirty="0">
                <a:solidFill>
                  <a:srgbClr val="0000CC"/>
                </a:solidFill>
              </a:rPr>
              <a:t> , if it is </a:t>
            </a:r>
            <a:r>
              <a:rPr lang="en-US" sz="2400" b="1" dirty="0">
                <a:solidFill>
                  <a:srgbClr val="0000CC"/>
                </a:solidFill>
              </a:rPr>
              <a:t>‘+’</a:t>
            </a:r>
            <a:r>
              <a:rPr lang="en-US" sz="2400" dirty="0">
                <a:solidFill>
                  <a:srgbClr val="0000CC"/>
                </a:solidFill>
              </a:rPr>
              <a:t> then, add </a:t>
            </a:r>
            <a:r>
              <a:rPr lang="en-US" sz="2400" b="1" dirty="0">
                <a:solidFill>
                  <a:srgbClr val="0000CC"/>
                </a:solidFill>
              </a:rPr>
              <a:t>m</a:t>
            </a:r>
            <a:r>
              <a:rPr lang="en-US" sz="2400" dirty="0">
                <a:solidFill>
                  <a:srgbClr val="0000CC"/>
                </a:solidFill>
              </a:rPr>
              <a:t> and </a:t>
            </a:r>
            <a:r>
              <a:rPr lang="en-US" sz="2400" b="1" dirty="0">
                <a:solidFill>
                  <a:srgbClr val="0000CC"/>
                </a:solidFill>
              </a:rPr>
              <a:t>n</a:t>
            </a:r>
            <a:r>
              <a:rPr lang="en-US" sz="2400" dirty="0">
                <a:solidFill>
                  <a:srgbClr val="0000CC"/>
                </a:solidFill>
              </a:rPr>
              <a:t>, if it is </a:t>
            </a:r>
            <a:r>
              <a:rPr lang="en-US" sz="2400" b="1" dirty="0">
                <a:solidFill>
                  <a:srgbClr val="0000CC"/>
                </a:solidFill>
              </a:rPr>
              <a:t>‘– ‘ </a:t>
            </a:r>
            <a:r>
              <a:rPr lang="en-US" sz="2400" dirty="0">
                <a:solidFill>
                  <a:srgbClr val="0000CC"/>
                </a:solidFill>
              </a:rPr>
              <a:t>then subtract</a:t>
            </a:r>
            <a:r>
              <a:rPr lang="en-US" sz="2400" b="1" dirty="0">
                <a:solidFill>
                  <a:srgbClr val="0000CC"/>
                </a:solidFill>
              </a:rPr>
              <a:t> m</a:t>
            </a:r>
            <a:r>
              <a:rPr lang="en-US" sz="2400" dirty="0">
                <a:solidFill>
                  <a:srgbClr val="0000CC"/>
                </a:solidFill>
              </a:rPr>
              <a:t> and </a:t>
            </a:r>
            <a:r>
              <a:rPr lang="en-US" sz="2400" b="1" dirty="0">
                <a:solidFill>
                  <a:srgbClr val="0000CC"/>
                </a:solidFill>
              </a:rPr>
              <a:t>n</a:t>
            </a:r>
            <a:r>
              <a:rPr lang="en-US" sz="2400" dirty="0">
                <a:solidFill>
                  <a:srgbClr val="0000CC"/>
                </a:solidFill>
              </a:rPr>
              <a:t> . </a:t>
            </a:r>
          </a:p>
          <a:p>
            <a:pPr>
              <a:buNone/>
            </a:pPr>
            <a:r>
              <a:rPr lang="en-US" sz="2400" b="1" i="1" dirty="0">
                <a:solidFill>
                  <a:srgbClr val="FF0066"/>
                </a:solidFill>
              </a:rPr>
              <a:t>Step 3 :</a:t>
            </a:r>
            <a:r>
              <a:rPr lang="en-US" sz="2400" dirty="0">
                <a:solidFill>
                  <a:srgbClr val="FF0066"/>
                </a:solidFill>
              </a:rPr>
              <a:t> </a:t>
            </a:r>
            <a:r>
              <a:rPr lang="en-US" sz="2400" dirty="0">
                <a:solidFill>
                  <a:srgbClr val="0000CC"/>
                </a:solidFill>
              </a:rPr>
              <a:t>After the above step our equation is now in the form </a:t>
            </a:r>
          </a:p>
          <a:p>
            <a:pPr>
              <a:buNone/>
            </a:pPr>
            <a:r>
              <a:rPr lang="en-US" sz="2400" dirty="0">
                <a:solidFill>
                  <a:srgbClr val="0000CC"/>
                </a:solidFill>
              </a:rPr>
              <a:t>		</a:t>
            </a:r>
            <a:r>
              <a:rPr lang="en-US" sz="2400" b="1" dirty="0">
                <a:solidFill>
                  <a:srgbClr val="0000CC"/>
                </a:solidFill>
              </a:rPr>
              <a:t>ax</a:t>
            </a:r>
            <a:r>
              <a:rPr lang="en-US" sz="2400" b="1" baseline="30000" dirty="0">
                <a:solidFill>
                  <a:srgbClr val="0000CC"/>
                </a:solidFill>
              </a:rPr>
              <a:t>2 </a:t>
            </a:r>
            <a:r>
              <a:rPr lang="en-US" sz="2400" b="1" dirty="0">
                <a:solidFill>
                  <a:srgbClr val="0000CC"/>
                </a:solidFill>
              </a:rPr>
              <a:t> + (m + n) x + c =0, </a:t>
            </a:r>
          </a:p>
          <a:p>
            <a:pPr>
              <a:buNone/>
            </a:pPr>
            <a:r>
              <a:rPr lang="en-US" sz="2400" b="1" i="1" dirty="0">
                <a:solidFill>
                  <a:srgbClr val="FF0066"/>
                </a:solidFill>
              </a:rPr>
              <a:t>Step 4 :</a:t>
            </a:r>
            <a:r>
              <a:rPr lang="en-US" sz="2400" dirty="0">
                <a:solidFill>
                  <a:srgbClr val="FF0066"/>
                </a:solidFill>
              </a:rPr>
              <a:t> </a:t>
            </a:r>
            <a:r>
              <a:rPr lang="en-US" sz="2400" dirty="0">
                <a:solidFill>
                  <a:srgbClr val="0000CC"/>
                </a:solidFill>
              </a:rPr>
              <a:t>Then open the bracket and multiply x by each </a:t>
            </a:r>
            <a:r>
              <a:rPr lang="en-US" sz="2400" dirty="0" err="1">
                <a:solidFill>
                  <a:srgbClr val="0000CC"/>
                </a:solidFill>
              </a:rPr>
              <a:t>i.e</a:t>
            </a:r>
            <a:r>
              <a:rPr lang="en-US" sz="2400" dirty="0">
                <a:solidFill>
                  <a:srgbClr val="0000CC"/>
                </a:solidFill>
              </a:rPr>
              <a:t> by m and n . And we get  ax</a:t>
            </a:r>
            <a:r>
              <a:rPr lang="en-US" sz="2400" baseline="30000" dirty="0">
                <a:solidFill>
                  <a:srgbClr val="0000CC"/>
                </a:solidFill>
              </a:rPr>
              <a:t>2</a:t>
            </a:r>
            <a:r>
              <a:rPr lang="en-US" sz="2400" dirty="0">
                <a:solidFill>
                  <a:srgbClr val="0000CC"/>
                </a:solidFill>
              </a:rPr>
              <a:t> + </a:t>
            </a:r>
            <a:r>
              <a:rPr lang="en-US" sz="2400" dirty="0" err="1">
                <a:solidFill>
                  <a:srgbClr val="0000CC"/>
                </a:solidFill>
              </a:rPr>
              <a:t>mx</a:t>
            </a:r>
            <a:r>
              <a:rPr lang="en-US" sz="2400" dirty="0">
                <a:solidFill>
                  <a:srgbClr val="0000CC"/>
                </a:solidFill>
              </a:rPr>
              <a:t> + </a:t>
            </a:r>
            <a:r>
              <a:rPr lang="en-US" sz="2400" dirty="0" err="1">
                <a:solidFill>
                  <a:srgbClr val="0000CC"/>
                </a:solidFill>
              </a:rPr>
              <a:t>nx</a:t>
            </a:r>
            <a:r>
              <a:rPr lang="en-US" sz="2400" dirty="0">
                <a:solidFill>
                  <a:srgbClr val="0000CC"/>
                </a:solidFill>
              </a:rPr>
              <a:t> + c = 0 </a:t>
            </a:r>
          </a:p>
          <a:p>
            <a:pPr>
              <a:buNone/>
            </a:pPr>
            <a:r>
              <a:rPr lang="en-US" sz="2400" b="1" i="1" dirty="0">
                <a:solidFill>
                  <a:srgbClr val="FF0066"/>
                </a:solidFill>
              </a:rPr>
              <a:t>Step 5 :</a:t>
            </a:r>
            <a:r>
              <a:rPr lang="en-US" sz="2400" dirty="0">
                <a:solidFill>
                  <a:srgbClr val="FF0066"/>
                </a:solidFill>
              </a:rPr>
              <a:t> </a:t>
            </a:r>
            <a:r>
              <a:rPr lang="en-US" sz="2400" dirty="0">
                <a:solidFill>
                  <a:srgbClr val="0000CC"/>
                </a:solidFill>
              </a:rPr>
              <a:t>Finally </a:t>
            </a:r>
            <a:r>
              <a:rPr lang="en-US" sz="2400" dirty="0" err="1">
                <a:solidFill>
                  <a:srgbClr val="0000CC"/>
                </a:solidFill>
              </a:rPr>
              <a:t>factorise</a:t>
            </a:r>
            <a:r>
              <a:rPr lang="en-US" sz="2400" dirty="0">
                <a:solidFill>
                  <a:srgbClr val="0000CC"/>
                </a:solidFill>
              </a:rPr>
              <a:t> the equation by grouping and we get two factors , and then we can find the roots of the equation by equating them to 0.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IN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14289"/>
            <a:ext cx="8640000" cy="6300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dirty="0"/>
              <a:t> </a:t>
            </a:r>
            <a:r>
              <a:rPr lang="en-US" sz="2400" b="1" dirty="0">
                <a:solidFill>
                  <a:srgbClr val="D60093"/>
                </a:solidFill>
              </a:rPr>
              <a:t>Example : Solve the equation by </a:t>
            </a:r>
            <a:r>
              <a:rPr lang="en-US" sz="2400" b="1" dirty="0" err="1">
                <a:solidFill>
                  <a:srgbClr val="D60093"/>
                </a:solidFill>
              </a:rPr>
              <a:t>factorisation</a:t>
            </a:r>
            <a:r>
              <a:rPr lang="en-US" sz="2400" b="1" dirty="0">
                <a:solidFill>
                  <a:srgbClr val="D60093"/>
                </a:solidFill>
              </a:rPr>
              <a:t> method </a:t>
            </a:r>
          </a:p>
          <a:p>
            <a:pPr>
              <a:buNone/>
            </a:pPr>
            <a:r>
              <a:rPr lang="en-US" sz="2400" b="1" dirty="0">
                <a:solidFill>
                  <a:srgbClr val="D60093"/>
                </a:solidFill>
              </a:rPr>
              <a:t>		2x</a:t>
            </a:r>
            <a:r>
              <a:rPr lang="en-US" sz="2400" b="1" baseline="30000" dirty="0">
                <a:solidFill>
                  <a:srgbClr val="D60093"/>
                </a:solidFill>
              </a:rPr>
              <a:t>2</a:t>
            </a:r>
            <a:r>
              <a:rPr lang="en-US" sz="2400" b="1" dirty="0">
                <a:solidFill>
                  <a:srgbClr val="D60093"/>
                </a:solidFill>
              </a:rPr>
              <a:t> – 7x + 6 = 0 </a:t>
            </a:r>
          </a:p>
          <a:p>
            <a:pPr>
              <a:buNone/>
            </a:pPr>
            <a:r>
              <a:rPr lang="en-US" sz="2400" b="1" dirty="0">
                <a:solidFill>
                  <a:srgbClr val="008000"/>
                </a:solidFill>
              </a:rPr>
              <a:t>Solution :</a:t>
            </a:r>
            <a:r>
              <a:rPr lang="en-US" sz="2400" dirty="0">
                <a:solidFill>
                  <a:srgbClr val="008000"/>
                </a:solidFill>
              </a:rPr>
              <a:t> We have given the equation 2x</a:t>
            </a:r>
            <a:r>
              <a:rPr lang="en-US" sz="2400" baseline="30000" dirty="0">
                <a:solidFill>
                  <a:srgbClr val="008000"/>
                </a:solidFill>
              </a:rPr>
              <a:t>2</a:t>
            </a:r>
            <a:r>
              <a:rPr lang="en-US" sz="2400" dirty="0">
                <a:solidFill>
                  <a:srgbClr val="008000"/>
                </a:solidFill>
              </a:rPr>
              <a:t> – 7x + 6 = 0 ,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</a:rPr>
              <a:t>Here we have a = 2, b = -7, and c = 6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 err="1">
                <a:solidFill>
                  <a:srgbClr val="008000"/>
                </a:solidFill>
              </a:rPr>
              <a:t>ab</a:t>
            </a:r>
            <a:r>
              <a:rPr lang="en-US" sz="2400" dirty="0">
                <a:solidFill>
                  <a:srgbClr val="008000"/>
                </a:solidFill>
              </a:rPr>
              <a:t> = 6 x 2 = 12 , and sign of c </a:t>
            </a:r>
            <a:r>
              <a:rPr lang="en-US" sz="2400" dirty="0" err="1">
                <a:solidFill>
                  <a:srgbClr val="008000"/>
                </a:solidFill>
              </a:rPr>
              <a:t>i.e</a:t>
            </a:r>
            <a:r>
              <a:rPr lang="en-US" sz="2400" dirty="0">
                <a:solidFill>
                  <a:srgbClr val="008000"/>
                </a:solidFill>
              </a:rPr>
              <a:t> 6 is positive. So we have to find two factors of 12 such that there sum is 7 , which are 4 and 3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</a:rPr>
              <a:t>Now equation is  2 x</a:t>
            </a:r>
            <a:r>
              <a:rPr lang="en-US" sz="2400" baseline="30000" dirty="0">
                <a:solidFill>
                  <a:srgbClr val="008000"/>
                </a:solidFill>
              </a:rPr>
              <a:t>2</a:t>
            </a:r>
            <a:r>
              <a:rPr lang="en-US" sz="2400" dirty="0">
                <a:solidFill>
                  <a:srgbClr val="008000"/>
                </a:solidFill>
              </a:rPr>
              <a:t> – ( 4 + 3 ) x + 6 =0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</a:rPr>
              <a:t>			=&gt; 2 x</a:t>
            </a:r>
            <a:r>
              <a:rPr lang="en-US" sz="2400" baseline="30000" dirty="0">
                <a:solidFill>
                  <a:srgbClr val="008000"/>
                </a:solidFill>
              </a:rPr>
              <a:t>2</a:t>
            </a:r>
            <a:r>
              <a:rPr lang="en-US" sz="2400" dirty="0">
                <a:solidFill>
                  <a:srgbClr val="008000"/>
                </a:solidFill>
              </a:rPr>
              <a:t> – 4x – 3x +6 =0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</a:rPr>
              <a:t>			=&gt; 2x ( x – 2) -3 ( x – 2)= 0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</a:rPr>
              <a:t>			=&gt; (x – 2) . ( 2x -3) = 0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</a:rPr>
              <a:t>Now we got the two factors of  given quadratic equation, and we have to find the roots . For this we put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</a:rPr>
              <a:t>		If (x – 2) =0 		if (2x – 3) = 0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</a:rPr>
              <a:t>		=&gt; x = 2  		=&gt; 2x = 3 =&gt; x = 3/2.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</a:rPr>
              <a:t>So we go the two values of x as 2 and 3/2 . </a:t>
            </a:r>
          </a:p>
          <a:p>
            <a:pPr>
              <a:buNone/>
            </a:pPr>
            <a:r>
              <a:rPr lang="en-US" sz="2400" dirty="0">
                <a:solidFill>
                  <a:srgbClr val="008000"/>
                </a:solidFill>
              </a:rPr>
              <a:t>So this is the method of </a:t>
            </a:r>
            <a:r>
              <a:rPr lang="en-US" sz="2400" dirty="0" err="1">
                <a:solidFill>
                  <a:srgbClr val="008000"/>
                </a:solidFill>
              </a:rPr>
              <a:t>factorisation</a:t>
            </a:r>
            <a:r>
              <a:rPr lang="en-US" sz="2400" dirty="0">
                <a:solidFill>
                  <a:srgbClr val="008000"/>
                </a:solidFill>
              </a:rPr>
              <a:t> by middle term </a:t>
            </a:r>
            <a:r>
              <a:rPr lang="en-US" sz="2400" dirty="0" err="1">
                <a:solidFill>
                  <a:srgbClr val="008000"/>
                </a:solidFill>
              </a:rPr>
              <a:t>spiliting</a:t>
            </a:r>
            <a:r>
              <a:rPr lang="en-US" sz="2400" dirty="0">
                <a:solidFill>
                  <a:srgbClr val="008000"/>
                </a:solidFill>
              </a:rPr>
              <a:t> . 	</a:t>
            </a:r>
            <a:endParaRPr lang="en-IN" sz="24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214289"/>
            <a:ext cx="8784000" cy="6336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u="sng" dirty="0">
                <a:solidFill>
                  <a:srgbClr val="FF0066"/>
                </a:solidFill>
              </a:rPr>
              <a:t>Quadratic Formula </a:t>
            </a:r>
            <a:r>
              <a:rPr lang="en-US" sz="2400" b="1" u="sng" dirty="0">
                <a:solidFill>
                  <a:srgbClr val="FF0066"/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rgbClr val="0033CC"/>
                </a:solidFill>
              </a:rPr>
              <a:t>	Consider the  equation  ax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+ </a:t>
            </a:r>
            <a:r>
              <a:rPr lang="en-US" sz="2400" dirty="0" err="1">
                <a:solidFill>
                  <a:srgbClr val="0033CC"/>
                </a:solidFill>
              </a:rPr>
              <a:t>bx</a:t>
            </a:r>
            <a:r>
              <a:rPr lang="en-US" sz="2400" dirty="0">
                <a:solidFill>
                  <a:srgbClr val="0033CC"/>
                </a:solidFill>
              </a:rPr>
              <a:t> = c = 0, where a, b, and c are real numbers and a ≠ 0,    </a:t>
            </a:r>
          </a:p>
          <a:p>
            <a:pPr>
              <a:buNone/>
            </a:pPr>
            <a:r>
              <a:rPr lang="en-US" sz="2400" dirty="0">
                <a:solidFill>
                  <a:srgbClr val="0033CC"/>
                </a:solidFill>
              </a:rPr>
              <a:t>	Dividing  the given equation by a,  we get x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+ (a/b)x + c/a = 0 </a:t>
            </a:r>
          </a:p>
          <a:p>
            <a:pPr>
              <a:buNone/>
            </a:pPr>
            <a:r>
              <a:rPr lang="en-US" sz="2400" dirty="0">
                <a:solidFill>
                  <a:srgbClr val="0033CC"/>
                </a:solidFill>
              </a:rPr>
              <a:t>	Now adding and subtracting  (b/2a)</a:t>
            </a:r>
            <a:r>
              <a:rPr lang="en-US" sz="2400" baseline="30000" dirty="0">
                <a:solidFill>
                  <a:srgbClr val="0033CC"/>
                </a:solidFill>
              </a:rPr>
              <a:t>2,</a:t>
            </a:r>
            <a:r>
              <a:rPr lang="en-US" sz="2400" dirty="0">
                <a:solidFill>
                  <a:srgbClr val="0033CC"/>
                </a:solidFill>
              </a:rPr>
              <a:t> we get </a:t>
            </a:r>
          </a:p>
          <a:p>
            <a:pPr>
              <a:buNone/>
            </a:pPr>
            <a:r>
              <a:rPr lang="en-US" sz="2400" dirty="0">
                <a:solidFill>
                  <a:srgbClr val="0033CC"/>
                </a:solidFill>
              </a:rPr>
              <a:t>	x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+ (a/b) x + (b/ 2a)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- (b/ 2a)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+ c/a = 0 </a:t>
            </a:r>
          </a:p>
          <a:p>
            <a:pPr>
              <a:buNone/>
            </a:pPr>
            <a:r>
              <a:rPr lang="en-US" sz="2400" dirty="0">
                <a:solidFill>
                  <a:srgbClr val="0033CC"/>
                </a:solidFill>
              </a:rPr>
              <a:t> 	=&gt; ( x + b/2a )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= b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/4a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– c/a </a:t>
            </a:r>
          </a:p>
          <a:p>
            <a:pPr>
              <a:buFont typeface="Symbol"/>
              <a:buChar char="Þ"/>
            </a:pPr>
            <a:r>
              <a:rPr lang="en-US" sz="2400" dirty="0">
                <a:solidFill>
                  <a:srgbClr val="0033CC"/>
                </a:solidFill>
              </a:rPr>
              <a:t>( x + b/2a)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= (b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– 4ac)/ 4a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</a:t>
            </a:r>
          </a:p>
          <a:p>
            <a:pPr>
              <a:buFont typeface="Symbol"/>
              <a:buChar char="Þ"/>
            </a:pPr>
            <a:r>
              <a:rPr lang="en-US" sz="2400" dirty="0">
                <a:solidFill>
                  <a:srgbClr val="0033CC"/>
                </a:solidFill>
              </a:rPr>
              <a:t> ( x + b/2a)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= √ (b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– 4ac)/ 4a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    </a:t>
            </a:r>
            <a:r>
              <a:rPr lang="en-IN" sz="2400" dirty="0"/>
              <a:t> </a:t>
            </a:r>
            <a:endParaRPr lang="en-US" sz="2400" dirty="0">
              <a:solidFill>
                <a:srgbClr val="0033CC"/>
              </a:solidFill>
            </a:endParaRPr>
          </a:p>
          <a:p>
            <a:pPr>
              <a:buFont typeface="Symbol"/>
              <a:buChar char="Þ"/>
            </a:pPr>
            <a:r>
              <a:rPr lang="en-US" sz="2400" dirty="0">
                <a:solidFill>
                  <a:srgbClr val="0033CC"/>
                </a:solidFill>
              </a:rPr>
              <a:t> ( x + b/2a)</a:t>
            </a:r>
            <a:r>
              <a:rPr lang="en-US" sz="2400" baseline="30000" dirty="0">
                <a:solidFill>
                  <a:srgbClr val="0033CC"/>
                </a:solidFill>
              </a:rPr>
              <a:t> </a:t>
            </a:r>
            <a:r>
              <a:rPr lang="en-US" sz="2400" dirty="0">
                <a:solidFill>
                  <a:srgbClr val="0033CC"/>
                </a:solidFill>
              </a:rPr>
              <a:t> = ± √ (b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– 4ac)/ 2a </a:t>
            </a:r>
          </a:p>
          <a:p>
            <a:pPr>
              <a:buFont typeface="Symbol"/>
              <a:buChar char="Þ"/>
            </a:pPr>
            <a:r>
              <a:rPr lang="en-US" sz="2400" dirty="0">
                <a:solidFill>
                  <a:srgbClr val="0033CC"/>
                </a:solidFill>
              </a:rPr>
              <a:t> x = -b/2a ± √ (b</a:t>
            </a:r>
            <a:r>
              <a:rPr lang="en-US" sz="2400" baseline="30000" dirty="0">
                <a:solidFill>
                  <a:srgbClr val="0033CC"/>
                </a:solidFill>
              </a:rPr>
              <a:t>2</a:t>
            </a:r>
            <a:r>
              <a:rPr lang="en-US" sz="2400" dirty="0">
                <a:solidFill>
                  <a:srgbClr val="0033CC"/>
                </a:solidFill>
              </a:rPr>
              <a:t> – 4ac)/ 2a </a:t>
            </a:r>
          </a:p>
          <a:p>
            <a:pPr>
              <a:buFont typeface="Symbol"/>
              <a:buChar char="Þ"/>
            </a:pPr>
            <a:r>
              <a:rPr lang="en-US" sz="2400" b="1" dirty="0">
                <a:solidFill>
                  <a:srgbClr val="0033CC"/>
                </a:solidFill>
              </a:rPr>
              <a:t> x = [-b ± √ (b</a:t>
            </a:r>
            <a:r>
              <a:rPr lang="en-US" sz="2400" b="1" baseline="30000" dirty="0">
                <a:solidFill>
                  <a:srgbClr val="0033CC"/>
                </a:solidFill>
              </a:rPr>
              <a:t>2</a:t>
            </a:r>
            <a:r>
              <a:rPr lang="en-US" sz="2400" b="1" dirty="0">
                <a:solidFill>
                  <a:srgbClr val="0033CC"/>
                </a:solidFill>
              </a:rPr>
              <a:t> – 4ac)]/ 2a </a:t>
            </a:r>
            <a:r>
              <a:rPr lang="en-US" sz="2400" dirty="0">
                <a:solidFill>
                  <a:srgbClr val="0033CC"/>
                </a:solidFill>
              </a:rPr>
              <a:t>,</a:t>
            </a:r>
          </a:p>
          <a:p>
            <a:pPr>
              <a:buNone/>
            </a:pPr>
            <a:r>
              <a:rPr lang="en-US" sz="2400" dirty="0">
                <a:solidFill>
                  <a:srgbClr val="0033CC"/>
                </a:solidFill>
              </a:rPr>
              <a:t> which is known as quadratic formula.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14289"/>
            <a:ext cx="8676000" cy="640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 </a:t>
            </a:r>
            <a:r>
              <a:rPr lang="en-US" dirty="0">
                <a:solidFill>
                  <a:srgbClr val="CC0099"/>
                </a:solidFill>
              </a:rPr>
              <a:t>Nature of The Roots of a Quadratic Equation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>
                <a:solidFill>
                  <a:srgbClr val="006600"/>
                </a:solidFill>
              </a:rPr>
              <a:t>As we know that the quadratic has two roots , their </a:t>
            </a:r>
            <a:r>
              <a:rPr lang="en-US" sz="2400" dirty="0" err="1">
                <a:solidFill>
                  <a:srgbClr val="006600"/>
                </a:solidFill>
              </a:rPr>
              <a:t>existance</a:t>
            </a:r>
            <a:r>
              <a:rPr lang="en-US" sz="2400" dirty="0">
                <a:solidFill>
                  <a:srgbClr val="006600"/>
                </a:solidFill>
              </a:rPr>
              <a:t>  is depend on the value of  (b</a:t>
            </a:r>
            <a:r>
              <a:rPr lang="en-US" sz="2400" baseline="30000" dirty="0">
                <a:solidFill>
                  <a:srgbClr val="006600"/>
                </a:solidFill>
              </a:rPr>
              <a:t>2</a:t>
            </a:r>
            <a:r>
              <a:rPr lang="en-US" sz="2400" dirty="0">
                <a:solidFill>
                  <a:srgbClr val="006600"/>
                </a:solidFill>
              </a:rPr>
              <a:t> – a-4ac ), which is also known as the </a:t>
            </a:r>
            <a:r>
              <a:rPr lang="en-US" sz="2400" dirty="0" err="1">
                <a:solidFill>
                  <a:srgbClr val="006600"/>
                </a:solidFill>
              </a:rPr>
              <a:t>discriminent</a:t>
            </a:r>
            <a:r>
              <a:rPr lang="en-US" sz="2400" dirty="0">
                <a:solidFill>
                  <a:srgbClr val="006600"/>
                </a:solidFill>
              </a:rPr>
              <a:t> , and is denoted by D . There are three conditions due to which we can find the nature of the roots. </a:t>
            </a:r>
          </a:p>
          <a:p>
            <a:pPr>
              <a:buNone/>
            </a:pPr>
            <a:endParaRPr lang="en-US" sz="2400" dirty="0">
              <a:solidFill>
                <a:srgbClr val="006600"/>
              </a:solidFill>
            </a:endParaRPr>
          </a:p>
          <a:p>
            <a:pPr marL="514350" indent="-514350">
              <a:buFont typeface="+mj-lt"/>
              <a:buAutoNum type="romanLcPeriod"/>
            </a:pPr>
            <a:r>
              <a:rPr lang="en-US" sz="2400" dirty="0">
                <a:solidFill>
                  <a:srgbClr val="006600"/>
                </a:solidFill>
              </a:rPr>
              <a:t> If  </a:t>
            </a:r>
            <a:r>
              <a:rPr lang="en-US" sz="2400" b="1" dirty="0">
                <a:solidFill>
                  <a:srgbClr val="006600"/>
                </a:solidFill>
              </a:rPr>
              <a:t>(b</a:t>
            </a:r>
            <a:r>
              <a:rPr lang="en-US" sz="2400" b="1" baseline="30000" dirty="0">
                <a:solidFill>
                  <a:srgbClr val="006600"/>
                </a:solidFill>
              </a:rPr>
              <a:t>2</a:t>
            </a:r>
            <a:r>
              <a:rPr lang="en-US" sz="2400" b="1" dirty="0">
                <a:solidFill>
                  <a:srgbClr val="006600"/>
                </a:solidFill>
              </a:rPr>
              <a:t> – 4ac ) &gt; 0,</a:t>
            </a:r>
            <a:r>
              <a:rPr lang="en-US" sz="2400" dirty="0">
                <a:solidFill>
                  <a:srgbClr val="006600"/>
                </a:solidFill>
              </a:rPr>
              <a:t> </a:t>
            </a:r>
            <a:r>
              <a:rPr lang="en-US" sz="2400" dirty="0" err="1">
                <a:solidFill>
                  <a:srgbClr val="006600"/>
                </a:solidFill>
              </a:rPr>
              <a:t>i.e</a:t>
            </a:r>
            <a:r>
              <a:rPr lang="en-US" sz="2400" dirty="0">
                <a:solidFill>
                  <a:srgbClr val="006600"/>
                </a:solidFill>
              </a:rPr>
              <a:t> if D is positive , then the quadratic equation has </a:t>
            </a:r>
            <a:r>
              <a:rPr lang="en-US" sz="2400" b="1" dirty="0">
                <a:solidFill>
                  <a:srgbClr val="006600"/>
                </a:solidFill>
              </a:rPr>
              <a:t>two distinct real roots</a:t>
            </a:r>
            <a:r>
              <a:rPr lang="en-US" sz="2400" dirty="0">
                <a:solidFill>
                  <a:srgbClr val="006600"/>
                </a:solidFill>
              </a:rPr>
              <a:t>. 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400" dirty="0">
                <a:solidFill>
                  <a:srgbClr val="006600"/>
                </a:solidFill>
              </a:rPr>
              <a:t>If  </a:t>
            </a:r>
            <a:r>
              <a:rPr lang="en-US" sz="2400" b="1" dirty="0">
                <a:solidFill>
                  <a:srgbClr val="006600"/>
                </a:solidFill>
              </a:rPr>
              <a:t>(b</a:t>
            </a:r>
            <a:r>
              <a:rPr lang="en-US" sz="2400" b="1" baseline="30000" dirty="0">
                <a:solidFill>
                  <a:srgbClr val="006600"/>
                </a:solidFill>
              </a:rPr>
              <a:t>2</a:t>
            </a:r>
            <a:r>
              <a:rPr lang="en-US" sz="2400" b="1" dirty="0">
                <a:solidFill>
                  <a:srgbClr val="006600"/>
                </a:solidFill>
              </a:rPr>
              <a:t> – 4ac ) = 0</a:t>
            </a:r>
            <a:r>
              <a:rPr lang="en-US" sz="2400" dirty="0">
                <a:solidFill>
                  <a:srgbClr val="006600"/>
                </a:solidFill>
              </a:rPr>
              <a:t>, then the quadratic equation has two </a:t>
            </a:r>
            <a:r>
              <a:rPr lang="en-US" sz="2400" b="1" dirty="0">
                <a:solidFill>
                  <a:srgbClr val="006600"/>
                </a:solidFill>
              </a:rPr>
              <a:t>equal real roots </a:t>
            </a:r>
            <a:r>
              <a:rPr lang="en-US" sz="2400" dirty="0">
                <a:solidFill>
                  <a:srgbClr val="006600"/>
                </a:solidFill>
              </a:rPr>
              <a:t>. 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400" dirty="0">
                <a:solidFill>
                  <a:srgbClr val="006600"/>
                </a:solidFill>
              </a:rPr>
              <a:t>If  </a:t>
            </a:r>
            <a:r>
              <a:rPr lang="en-US" sz="2400" b="1" dirty="0">
                <a:solidFill>
                  <a:srgbClr val="006600"/>
                </a:solidFill>
              </a:rPr>
              <a:t>(b</a:t>
            </a:r>
            <a:r>
              <a:rPr lang="en-US" sz="2400" b="1" baseline="30000" dirty="0">
                <a:solidFill>
                  <a:srgbClr val="006600"/>
                </a:solidFill>
              </a:rPr>
              <a:t>2</a:t>
            </a:r>
            <a:r>
              <a:rPr lang="en-US" sz="2400" b="1" dirty="0">
                <a:solidFill>
                  <a:srgbClr val="006600"/>
                </a:solidFill>
              </a:rPr>
              <a:t> – 4ac ) &lt; 0</a:t>
            </a:r>
            <a:r>
              <a:rPr lang="en-US" sz="2400" dirty="0">
                <a:solidFill>
                  <a:srgbClr val="006600"/>
                </a:solidFill>
              </a:rPr>
              <a:t>, </a:t>
            </a:r>
            <a:r>
              <a:rPr lang="en-US" sz="2400" dirty="0" err="1">
                <a:solidFill>
                  <a:srgbClr val="006600"/>
                </a:solidFill>
              </a:rPr>
              <a:t>i.e</a:t>
            </a:r>
            <a:r>
              <a:rPr lang="en-US" sz="2400" dirty="0">
                <a:solidFill>
                  <a:srgbClr val="006600"/>
                </a:solidFill>
              </a:rPr>
              <a:t> if D is negative , then the quadratic equation has </a:t>
            </a:r>
            <a:r>
              <a:rPr lang="en-US" sz="2400" b="1" dirty="0">
                <a:solidFill>
                  <a:srgbClr val="006600"/>
                </a:solidFill>
              </a:rPr>
              <a:t>no real roots</a:t>
            </a:r>
          </a:p>
          <a:p>
            <a:pPr marL="514350" indent="-514350">
              <a:buNone/>
            </a:pPr>
            <a:r>
              <a:rPr lang="en-US" sz="2400">
                <a:solidFill>
                  <a:srgbClr val="006600"/>
                </a:solidFill>
              </a:rPr>
              <a:t>   </a:t>
            </a:r>
            <a:r>
              <a:rPr lang="en-US" sz="2400" dirty="0">
                <a:solidFill>
                  <a:srgbClr val="006600"/>
                </a:solidFill>
              </a:rPr>
              <a:t>	</a:t>
            </a:r>
          </a:p>
          <a:p>
            <a:pPr>
              <a:buNone/>
            </a:pPr>
            <a:r>
              <a:rPr lang="en-US" sz="2400" dirty="0">
                <a:solidFill>
                  <a:srgbClr val="FF0066"/>
                </a:solidFill>
              </a:rPr>
              <a:t>**Note : It means that to find the nature of the roots of a quadratic equation, we have to find the value of D. </a:t>
            </a:r>
            <a:endParaRPr lang="en-IN" sz="24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132</Words>
  <Application>Microsoft Office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Chapter 4  Quadratic Equations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Pranav Semwal</cp:lastModifiedBy>
  <cp:revision>43</cp:revision>
  <dcterms:created xsi:type="dcterms:W3CDTF">2020-06-05T06:13:56Z</dcterms:created>
  <dcterms:modified xsi:type="dcterms:W3CDTF">2020-07-24T07:32:18Z</dcterms:modified>
</cp:coreProperties>
</file>